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2" r:id="rId5"/>
    <p:sldMasterId id="2147483656" r:id="rId6"/>
    <p:sldMasterId id="214748366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6858000" cx="12192000"/>
  <p:notesSz cx="6858000" cy="9144000"/>
  <p:embeddedFontLst>
    <p:embeddedFont>
      <p:font typeface="Mulish ExtraLight"/>
      <p:regular r:id="rId34"/>
      <p:bold r:id="rId35"/>
      <p:italic r:id="rId36"/>
      <p:boldItalic r:id="rId37"/>
    </p:embeddedFont>
    <p:embeddedFont>
      <p:font typeface="Mulish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9">
          <p15:clr>
            <a:srgbClr val="A4A3A4"/>
          </p15:clr>
        </p15:guide>
        <p15:guide id="2" pos="597">
          <p15:clr>
            <a:srgbClr val="A4A3A4"/>
          </p15:clr>
        </p15:guide>
        <p15:guide id="3" pos="6947">
          <p15:clr>
            <a:srgbClr val="A4A3A4"/>
          </p15:clr>
        </p15:guide>
        <p15:guide id="4" orient="horz" pos="3589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haZiIufkk2VOKfZFGMXfSXfqQX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9" orient="horz"/>
        <p:guide pos="597"/>
        <p:guide pos="6947"/>
        <p:guide pos="35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sh-italic.fntdata"/><Relationship Id="rId20" Type="http://schemas.openxmlformats.org/officeDocument/2006/relationships/slide" Target="slides/slide12.xml"/><Relationship Id="rId42" Type="http://customschemas.google.com/relationships/presentationmetadata" Target="metadata"/><Relationship Id="rId41" Type="http://schemas.openxmlformats.org/officeDocument/2006/relationships/font" Target="fonts/Mulish-bold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MulishExtraLight-bold.fntdata"/><Relationship Id="rId12" Type="http://schemas.openxmlformats.org/officeDocument/2006/relationships/slide" Target="slides/slide4.xml"/><Relationship Id="rId34" Type="http://schemas.openxmlformats.org/officeDocument/2006/relationships/font" Target="fonts/MulishExtraLight-regular.fntdata"/><Relationship Id="rId15" Type="http://schemas.openxmlformats.org/officeDocument/2006/relationships/slide" Target="slides/slide7.xml"/><Relationship Id="rId37" Type="http://schemas.openxmlformats.org/officeDocument/2006/relationships/font" Target="fonts/MulishExtraLight-boldItalic.fntdata"/><Relationship Id="rId14" Type="http://schemas.openxmlformats.org/officeDocument/2006/relationships/slide" Target="slides/slide6.xml"/><Relationship Id="rId36" Type="http://schemas.openxmlformats.org/officeDocument/2006/relationships/font" Target="fonts/MulishExtraLight-italic.fntdata"/><Relationship Id="rId17" Type="http://schemas.openxmlformats.org/officeDocument/2006/relationships/slide" Target="slides/slide9.xml"/><Relationship Id="rId39" Type="http://schemas.openxmlformats.org/officeDocument/2006/relationships/font" Target="fonts/Mulish-bold.fntdata"/><Relationship Id="rId16" Type="http://schemas.openxmlformats.org/officeDocument/2006/relationships/slide" Target="slides/slide8.xml"/><Relationship Id="rId38" Type="http://schemas.openxmlformats.org/officeDocument/2006/relationships/font" Target="fonts/Mulish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ca71749b6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8ca71749b6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ca71749b6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8ca71749b6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ca71749b6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38ca71749b6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ca71749b6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38ca71749b6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ca71749b6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38ca71749b6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ca71749b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8ca71749b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ca71749b6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38ca71749b6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ca71749b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38ca71749b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b24537b89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39b24537b89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11f23a0b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3311f23a0b7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8cba9ff3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08cba9ff3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208cba9ff3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8cba9ff31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08cba9ff31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08cba9ff31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910179600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7910179600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7910179600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510a4e5f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f510a4e5f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ca71749b6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38ca71749b6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ca71749b6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8ca71749b6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ca71749b6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8ca71749b6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英標題">
  <p:cSld name="首頁_中英標題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/>
          <p:nvPr>
            <p:ph idx="2" type="pic"/>
          </p:nvPr>
        </p:nvSpPr>
        <p:spPr>
          <a:xfrm>
            <a:off x="0" y="1189317"/>
            <a:ext cx="12002400" cy="5668682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4"/>
          <p:cNvSpPr/>
          <p:nvPr/>
        </p:nvSpPr>
        <p:spPr>
          <a:xfrm>
            <a:off x="1" y="0"/>
            <a:ext cx="11997202" cy="118931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4"/>
          <p:cNvSpPr txBox="1"/>
          <p:nvPr>
            <p:ph type="ctrTitle"/>
          </p:nvPr>
        </p:nvSpPr>
        <p:spPr>
          <a:xfrm>
            <a:off x="953359" y="359005"/>
            <a:ext cx="10455376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  <a:defRPr b="1" i="0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4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/>
          <p:nvPr>
            <p:ph idx="2" type="pic"/>
          </p:nvPr>
        </p:nvSpPr>
        <p:spPr>
          <a:xfrm>
            <a:off x="0" y="1189317"/>
            <a:ext cx="12002400" cy="5668682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5"/>
          <p:cNvSpPr/>
          <p:nvPr/>
        </p:nvSpPr>
        <p:spPr>
          <a:xfrm>
            <a:off x="1" y="0"/>
            <a:ext cx="11997202" cy="118931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5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" name="Google Shape;63;p25"/>
          <p:cNvSpPr txBox="1"/>
          <p:nvPr>
            <p:ph type="ctrTitle"/>
          </p:nvPr>
        </p:nvSpPr>
        <p:spPr>
          <a:xfrm>
            <a:off x="953359" y="360637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/>
          <p:nvPr>
            <p:ph type="ctrTitle"/>
          </p:nvPr>
        </p:nvSpPr>
        <p:spPr>
          <a:xfrm>
            <a:off x="953359" y="728685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6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ca71749b6_0_10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g38ca71749b6_0_10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g38ca71749b6_0_101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g38ca71749b6_0_10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ca71749b6_0_106"/>
          <p:cNvSpPr/>
          <p:nvPr>
            <p:ph idx="2" type="pic"/>
          </p:nvPr>
        </p:nvSpPr>
        <p:spPr>
          <a:xfrm>
            <a:off x="0" y="0"/>
            <a:ext cx="1200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g38ca71749b6_0_10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ca71749b6_0_109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38ca71749b6_0_10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8ca71749b6_0_109"/>
          <p:cNvSpPr txBox="1"/>
          <p:nvPr>
            <p:ph idx="2" type="body"/>
          </p:nvPr>
        </p:nvSpPr>
        <p:spPr>
          <a:xfrm>
            <a:off x="954088" y="1578855"/>
            <a:ext cx="10102800" cy="4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8ca71749b6_0_10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ca71749b6_0_114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g38ca71749b6_0_114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38ca71749b6_0_114"/>
          <p:cNvSpPr txBox="1"/>
          <p:nvPr>
            <p:ph type="ctrTitle"/>
          </p:nvPr>
        </p:nvSpPr>
        <p:spPr>
          <a:xfrm>
            <a:off x="953359" y="359005"/>
            <a:ext cx="10455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  <a:defRPr b="1" i="0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38ca71749b6_0_11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ca71749b6_0_119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g38ca71749b6_0_119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38ca71749b6_0_11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" name="Google Shape;94;g38ca71749b6_0_119"/>
          <p:cNvSpPr txBox="1"/>
          <p:nvPr>
            <p:ph type="ctrTitle"/>
          </p:nvPr>
        </p:nvSpPr>
        <p:spPr>
          <a:xfrm>
            <a:off x="953359" y="360637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ca71749b6_0_124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g38ca71749b6_0_12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g38ca71749b6_0_12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文標題">
  <p:cSld name="首頁_中文標題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967109" y="2141506"/>
            <a:ext cx="6356480" cy="1886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2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ca71749b6_0_12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g38ca71749b6_0_12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英文標題">
  <p:cSld name="首頁_英文標題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967109" y="2162200"/>
            <a:ext cx="6356480" cy="185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8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英標題">
  <p:cSld name="章節N_中英標題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1"/>
          <p:cNvSpPr txBox="1"/>
          <p:nvPr>
            <p:ph idx="2" type="body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" name="Google Shape;29;p31"/>
          <p:cNvSpPr txBox="1"/>
          <p:nvPr>
            <p:ph idx="3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文標題">
  <p:cSld name="章節N_中文標題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7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" name="Google Shape;32;p67"/>
          <p:cNvSpPr txBox="1"/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7"/>
          <p:cNvSpPr txBox="1"/>
          <p:nvPr>
            <p:ph idx="1" type="body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67"/>
          <p:cNvSpPr txBox="1"/>
          <p:nvPr>
            <p:ph idx="2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英文標題">
  <p:cSld name="章節N_英文標題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" name="Google Shape;37;p68"/>
          <p:cNvSpPr txBox="1"/>
          <p:nvPr>
            <p:ph idx="1" type="body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8"/>
          <p:cNvSpPr txBox="1"/>
          <p:nvPr>
            <p:ph idx="2" type="body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58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8"/>
          <p:cNvSpPr txBox="1"/>
          <p:nvPr>
            <p:ph idx="3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/>
          <p:nvPr>
            <p:ph idx="2" type="pic"/>
          </p:nvPr>
        </p:nvSpPr>
        <p:spPr>
          <a:xfrm>
            <a:off x="0" y="0"/>
            <a:ext cx="1200351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ctrTitle"/>
          </p:nvPr>
        </p:nvSpPr>
        <p:spPr>
          <a:xfrm>
            <a:off x="953359" y="728685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2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2" type="body"/>
          </p:nvPr>
        </p:nvSpPr>
        <p:spPr>
          <a:xfrm>
            <a:off x="954088" y="1578855"/>
            <a:ext cx="10102795" cy="4132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5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brain.trendmicro.com.tw/Competitions/Details/41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youtu.be/BHZlEt1hFWI" TargetMode="External"/><Relationship Id="rId4" Type="http://schemas.openxmlformats.org/officeDocument/2006/relationships/hyperlink" Target="https://youtu.be/zdsUvsP0WQ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%E4%BD%A0%E7%9A%84%E5%B8%B3%E8%99%9F/ml2025f/hw01/" TargetMode="External"/><Relationship Id="rId4" Type="http://schemas.openxmlformats.org/officeDocument/2006/relationships/hyperlink" Target="https://golden-demise.github.io/ml2025f/hw03/index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t112598016@ntut.org.t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 sz="3200"/>
              <a:t>機器學習</a:t>
            </a:r>
            <a:endParaRPr/>
          </a:p>
        </p:txBody>
      </p:sp>
      <p:sp>
        <p:nvSpPr>
          <p:cNvPr id="107" name="Google Shape;107;p6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rPr lang="zh-TW"/>
              <a:t>HW0</a:t>
            </a:r>
            <a:r>
              <a:rPr lang="zh-TW"/>
              <a:t>3 － 心臟肌肉影像分割(模型推論)</a:t>
            </a:r>
            <a:endParaRPr/>
          </a:p>
        </p:txBody>
      </p:sp>
      <p:sp>
        <p:nvSpPr>
          <p:cNvPr id="108" name="Google Shape;108;p6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zh-TW"/>
              <a:t>教師</a:t>
            </a:r>
            <a:endParaRPr/>
          </a:p>
        </p:txBody>
      </p:sp>
      <p:sp>
        <p:nvSpPr>
          <p:cNvPr id="109" name="Google Shape;109;p6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zh-TW"/>
              <a:t>國立臺北科技大學資訊工程系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ca71749b6_0_1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8ca71749b6_0_184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194" name="Google Shape;194;g38ca71749b6_0_18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5" name="Google Shape;195;g38ca71749b6_0_184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上傳</a:t>
            </a:r>
            <a:r>
              <a:rPr b="1" lang="zh-TW" sz="2400">
                <a:solidFill>
                  <a:srgbClr val="00B050"/>
                </a:solidFill>
              </a:rPr>
              <a:t>資料集(</a:t>
            </a:r>
            <a:r>
              <a:rPr b="1" lang="zh-TW" sz="2400">
                <a:solidFill>
                  <a:schemeClr val="accent3"/>
                </a:solidFill>
              </a:rPr>
              <a:t>測試集</a:t>
            </a:r>
            <a:r>
              <a:rPr b="1" lang="zh-TW" sz="2400">
                <a:solidFill>
                  <a:srgbClr val="00B050"/>
                </a:solidFill>
              </a:rPr>
              <a:t>)到 Google Drive</a:t>
            </a:r>
            <a:r>
              <a:rPr b="1" lang="zh-TW" sz="2400">
                <a:solidFill>
                  <a:srgbClr val="00B050"/>
                </a:solidFill>
              </a:rPr>
              <a:t>中的</a:t>
            </a:r>
            <a:r>
              <a:rPr b="1" lang="zh-TW" sz="2400">
                <a:solidFill>
                  <a:srgbClr val="FF0000"/>
                </a:solidFill>
              </a:rPr>
              <a:t>myo_pred/chgh/image</a:t>
            </a:r>
            <a:r>
              <a:rPr b="1" lang="zh-TW" sz="2400">
                <a:solidFill>
                  <a:srgbClr val="00B050"/>
                </a:solidFill>
              </a:rPr>
              <a:t>內</a:t>
            </a:r>
            <a:r>
              <a:rPr b="1" lang="zh-TW" sz="2400">
                <a:solidFill>
                  <a:srgbClr val="00B050"/>
                </a:solidFill>
              </a:rPr>
              <a:t>。</a:t>
            </a:r>
            <a:endParaRPr b="1" sz="2400">
              <a:solidFill>
                <a:srgbClr val="00B050"/>
              </a:solidFill>
            </a:endParaRPr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4050"/>
              <a:buFont typeface="Arial"/>
              <a:buNone/>
            </a:pPr>
            <a:r>
              <a:t/>
            </a:r>
            <a:endParaRPr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6" name="Google Shape;196;g38ca71749b6_0_18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g38ca71749b6_0_1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8ca71749b6_0_184"/>
          <p:cNvSpPr/>
          <p:nvPr/>
        </p:nvSpPr>
        <p:spPr>
          <a:xfrm>
            <a:off x="4850375" y="3073800"/>
            <a:ext cx="257700" cy="11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g38ca71749b6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250" y="2189275"/>
            <a:ext cx="5554074" cy="45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8ca71749b6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25" y="2953475"/>
            <a:ext cx="4797999" cy="24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ca71749b6_0_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8ca71749b6_0_29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207" name="Google Shape;207;g38ca71749b6_0_2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8" name="Google Shape;208;g38ca71749b6_0_29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先注意</a:t>
            </a:r>
            <a:r>
              <a:rPr b="1" lang="zh-TW" sz="2400">
                <a:solidFill>
                  <a:srgbClr val="FF0000"/>
                </a:solidFill>
              </a:rPr>
              <a:t>權重檔(作業2 simple baseline 15筆)</a:t>
            </a:r>
            <a:r>
              <a:rPr b="1" lang="zh-TW" sz="2400">
                <a:solidFill>
                  <a:srgbClr val="00B050"/>
                </a:solidFill>
              </a:rPr>
              <a:t>上傳到</a:t>
            </a:r>
            <a:r>
              <a:rPr b="1" lang="zh-TW" sz="2400">
                <a:solidFill>
                  <a:srgbClr val="FF0000"/>
                </a:solidFill>
              </a:rPr>
              <a:t>Google drive</a:t>
            </a:r>
            <a:r>
              <a:rPr b="1" lang="zh-TW" sz="2400">
                <a:solidFill>
                  <a:srgbClr val="00B050"/>
                </a:solidFill>
              </a:rPr>
              <a:t>前，是否將資料夾調整成以下格式</a:t>
            </a:r>
            <a:endParaRPr b="1" sz="2400">
              <a:solidFill>
                <a:srgbClr val="00B05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4050"/>
              <a:buFont typeface="Arial"/>
              <a:buNone/>
            </a:pPr>
            <a:r>
              <a:t/>
            </a:r>
            <a:endParaRPr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9" name="Google Shape;209;g38ca71749b6_0_2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0" name="Google Shape;210;g38ca71749b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325" y="2672500"/>
            <a:ext cx="66103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ca71749b6_0_2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8ca71749b6_0_21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217" name="Google Shape;217;g38ca71749b6_0_21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8" name="Google Shape;218;g38ca71749b6_0_21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執行這段將</a:t>
            </a:r>
            <a:r>
              <a:rPr b="1" lang="zh-TW" sz="2400">
                <a:solidFill>
                  <a:srgbClr val="FF0000"/>
                </a:solidFill>
              </a:rPr>
              <a:t>權重檔</a:t>
            </a:r>
            <a:r>
              <a:rPr b="1" lang="zh-TW" sz="2400">
                <a:solidFill>
                  <a:srgbClr val="00B050"/>
                </a:solidFill>
              </a:rPr>
              <a:t>上傳到推論的colab</a:t>
            </a:r>
            <a:r>
              <a:rPr b="1" lang="zh-TW" sz="2400">
                <a:solidFill>
                  <a:srgbClr val="00B050"/>
                </a:solidFill>
              </a:rPr>
              <a:t>內</a:t>
            </a:r>
            <a:endParaRPr b="1" sz="2400">
              <a:solidFill>
                <a:srgbClr val="00B05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4050"/>
              <a:buFont typeface="Arial"/>
              <a:buNone/>
            </a:pPr>
            <a:r>
              <a:t/>
            </a:r>
            <a:endParaRPr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9" name="Google Shape;219;g38ca71749b6_0_21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0" name="Google Shape;220;g38ca71749b6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800" y="2270225"/>
            <a:ext cx="8837827" cy="36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ca71749b6_0_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8ca71749b6_0_22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227" name="Google Shape;227;g38ca71749b6_0_22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8" name="Google Shape;228;g38ca71749b6_0_22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執行</a:t>
            </a:r>
            <a:r>
              <a:rPr b="1" lang="zh-TW" sz="2400">
                <a:solidFill>
                  <a:srgbClr val="FF0000"/>
                </a:solidFill>
              </a:rPr>
              <a:t>推論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4050"/>
              <a:buFont typeface="Arial"/>
              <a:buNone/>
            </a:pPr>
            <a:r>
              <a:t/>
            </a:r>
            <a:endParaRPr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9" name="Google Shape;229;g38ca71749b6_0_22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0" name="Google Shape;230;g38ca71749b6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822" y="1492500"/>
            <a:ext cx="3853374" cy="53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ca71749b6_0_2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8ca71749b6_0_23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237" name="Google Shape;237;g38ca71749b6_0_23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8" name="Google Shape;238;g38ca71749b6_0_23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推論</a:t>
            </a:r>
            <a:r>
              <a:rPr b="1" lang="zh-TW" sz="2400">
                <a:solidFill>
                  <a:srgbClr val="00B050"/>
                </a:solidFill>
              </a:rPr>
              <a:t>完的資料會出現在Google Drive內的</a:t>
            </a:r>
            <a:r>
              <a:rPr b="1" lang="zh-TW" sz="2400">
                <a:solidFill>
                  <a:srgbClr val="FF0000"/>
                </a:solidFill>
              </a:rPr>
              <a:t>myo_pred/chgh/infer</a:t>
            </a:r>
            <a:r>
              <a:rPr b="1" lang="zh-TW" sz="2400">
                <a:solidFill>
                  <a:srgbClr val="00B050"/>
                </a:solidFill>
              </a:rPr>
              <a:t>內</a:t>
            </a:r>
            <a:endParaRPr b="1" sz="2400">
              <a:solidFill>
                <a:srgbClr val="00B05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請把50筆都下載並壓縮</a:t>
            </a:r>
            <a:endParaRPr b="1" sz="2400">
              <a:solidFill>
                <a:srgbClr val="00B05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4050"/>
              <a:buFont typeface="Arial"/>
              <a:buNone/>
            </a:pPr>
            <a:r>
              <a:t/>
            </a:r>
            <a:endParaRPr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9" name="Google Shape;239;g38ca71749b6_0_23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0" name="Google Shape;240;g38ca71749b6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425" y="2135875"/>
            <a:ext cx="3926501" cy="4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ca71749b6_0_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8ca71749b6_0_8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247" name="Google Shape;247;g38ca71749b6_0_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8" name="Google Shape;248;g38ca71749b6_0_8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壓縮範例</a:t>
            </a:r>
            <a:endParaRPr b="1" sz="2400">
              <a:solidFill>
                <a:srgbClr val="00B05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注意不要有資料夾包住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49" name="Google Shape;249;g38ca71749b6_0_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0" name="Google Shape;250;g38ca71749b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689" y="1399125"/>
            <a:ext cx="3735614" cy="545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ca71749b6_0_2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38ca71749b6_0_24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257" name="Google Shape;257;g38ca71749b6_0_24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8" name="Google Shape;258;g38ca71749b6_0_240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到</a:t>
            </a:r>
            <a:r>
              <a:rPr b="1" lang="zh-TW" sz="2400" u="sng">
                <a:solidFill>
                  <a:schemeClr val="hlink"/>
                </a:solidFill>
                <a:hlinkClick r:id="rId3"/>
              </a:rPr>
              <a:t>競賽網站</a:t>
            </a:r>
            <a:r>
              <a:rPr b="1" lang="zh-TW" sz="2400">
                <a:solidFill>
                  <a:srgbClr val="00B050"/>
                </a:solidFill>
              </a:rPr>
              <a:t>繳交50筆資料的zip檔</a:t>
            </a:r>
            <a:endParaRPr b="1" sz="2400">
              <a:solidFill>
                <a:srgbClr val="00B05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檔案說明請註明</a:t>
            </a:r>
            <a:r>
              <a:rPr b="1" lang="zh-TW" sz="2400">
                <a:solidFill>
                  <a:srgbClr val="FF0000"/>
                </a:solidFill>
              </a:rPr>
              <a:t>機器學習HW3_baseline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59" name="Google Shape;259;g38ca71749b6_0_24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0" name="Google Shape;260;g38ca71749b6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875" y="2770702"/>
            <a:ext cx="7098250" cy="39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8ca71749b6_0_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900" y="1507416"/>
            <a:ext cx="5132175" cy="6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8ca71749b6_0_240"/>
          <p:cNvSpPr/>
          <p:nvPr/>
        </p:nvSpPr>
        <p:spPr>
          <a:xfrm>
            <a:off x="9313425" y="1642350"/>
            <a:ext cx="899700" cy="374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ca71749b6_0_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8ca71749b6_0_1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269" name="Google Shape;269;g38ca71749b6_0_1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0" name="Google Shape;270;g38ca71749b6_0_17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最後將成績截圖下來並放到作業網站上</a:t>
            </a:r>
            <a:endParaRPr b="1" sz="2400">
              <a:solidFill>
                <a:srgbClr val="00B05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截圖</a:t>
            </a:r>
            <a:r>
              <a:rPr b="1" lang="zh-TW" sz="2400">
                <a:solidFill>
                  <a:srgbClr val="00B050"/>
                </a:solidFill>
              </a:rPr>
              <a:t>範例</a:t>
            </a:r>
            <a:endParaRPr b="1" sz="2400">
              <a:solidFill>
                <a:srgbClr val="00B05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截圖範圍內必須有姓名以及隊名</a:t>
            </a:r>
            <a:endParaRPr b="1" sz="2400">
              <a:solidFill>
                <a:srgbClr val="00B050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並顯示Public分數和Scoring success</a:t>
            </a:r>
            <a:endParaRPr b="1" sz="2400">
              <a:solidFill>
                <a:srgbClr val="00B050"/>
              </a:solidFill>
            </a:endParaRPr>
          </a:p>
        </p:txBody>
      </p:sp>
      <p:sp>
        <p:nvSpPr>
          <p:cNvPr id="271" name="Google Shape;271;g38ca71749b6_0_1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2" name="Google Shape;272;g38ca71749b6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275" y="3679625"/>
            <a:ext cx="10732677" cy="24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8ca71749b6_0_17"/>
          <p:cNvSpPr/>
          <p:nvPr/>
        </p:nvSpPr>
        <p:spPr>
          <a:xfrm>
            <a:off x="5865800" y="3838597"/>
            <a:ext cx="1620000" cy="374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FF0000"/>
                </a:solidFill>
              </a:rPr>
              <a:t>Medium baseline (4pt)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1" name="Google Shape;281;p41"/>
          <p:cNvSpPr txBox="1"/>
          <p:nvPr>
            <p:ph idx="2" type="body"/>
          </p:nvPr>
        </p:nvSpPr>
        <p:spPr>
          <a:xfrm>
            <a:off x="954100" y="1560575"/>
            <a:ext cx="10102800" cy="4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使用權重檔(作業2 Medium baseline 30筆)對50筆資料進行推論。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到競賽網站繳交50筆資料的zip檔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檔案說明請註明機器學習HW3 Medium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>
                <a:solidFill>
                  <a:srgbClr val="FF0000"/>
                </a:solidFill>
              </a:rPr>
              <a:t>P.</a:t>
            </a:r>
            <a:fld id="{00000000-1234-1234-1234-123412341234}" type="slidenum">
              <a:rPr lang="zh-TW">
                <a:solidFill>
                  <a:srgbClr val="FF0000"/>
                </a:solidFill>
              </a:rPr>
              <a:t>‹#›</a:t>
            </a:fld>
            <a:endParaRPr>
              <a:solidFill>
                <a:srgbClr val="FF0000"/>
              </a:solidFill>
            </a:endParaRPr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42" y="3512715"/>
            <a:ext cx="10974049" cy="21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2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 (2pt)</a:t>
            </a:r>
            <a:endParaRPr/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42"/>
          <p:cNvSpPr txBox="1"/>
          <p:nvPr>
            <p:ph idx="2" type="body"/>
          </p:nvPr>
        </p:nvSpPr>
        <p:spPr>
          <a:xfrm>
            <a:off x="954100" y="1560575"/>
            <a:ext cx="10102800" cy="4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Char char="●"/>
            </a:pPr>
            <a:r>
              <a:rPr b="1" lang="zh-TW" sz="2400">
                <a:solidFill>
                  <a:srgbClr val="7030A0"/>
                </a:solidFill>
              </a:rPr>
              <a:t>使用HW2 Strong Baseline訓練</a:t>
            </a:r>
            <a:r>
              <a:rPr b="1" lang="zh-TW" sz="2400">
                <a:solidFill>
                  <a:srgbClr val="7030A0"/>
                </a:solidFill>
              </a:rPr>
              <a:t>出來</a:t>
            </a:r>
            <a:r>
              <a:rPr b="1" lang="zh-TW" sz="2400">
                <a:solidFill>
                  <a:srgbClr val="7030A0"/>
                </a:solidFill>
              </a:rPr>
              <a:t>的權重檔對patient0051做推論。</a:t>
            </a:r>
            <a:endParaRPr b="1" sz="2400">
              <a:solidFill>
                <a:srgbClr val="7030A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</a:rPr>
              <a:t>並將推論出來的心臟資料，放入3D Slicer中進行展示，</a:t>
            </a:r>
            <a:r>
              <a:rPr b="1" lang="zh-TW" sz="2400" u="sng">
                <a:solidFill>
                  <a:srgbClr val="7030A0"/>
                </a:solidFill>
              </a:rPr>
              <a:t>截圖</a:t>
            </a:r>
            <a:r>
              <a:rPr b="1" lang="zh-TW" sz="2400">
                <a:solidFill>
                  <a:srgbClr val="7030A0"/>
                </a:solidFill>
              </a:rPr>
              <a:t>並放到作品集網站中 (1pt)。</a:t>
            </a:r>
            <a:endParaRPr b="1" sz="2400">
              <a:solidFill>
                <a:srgbClr val="7030A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Char char="●"/>
            </a:pPr>
            <a:r>
              <a:t/>
            </a:r>
            <a:endParaRPr b="1" sz="2400">
              <a:solidFill>
                <a:srgbClr val="7030A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Char char="●"/>
            </a:pPr>
            <a:r>
              <a:rPr b="1" lang="zh-TW" sz="2400">
                <a:solidFill>
                  <a:srgbClr val="7030A0"/>
                </a:solidFill>
              </a:rPr>
              <a:t>實作以下</a:t>
            </a:r>
            <a:r>
              <a:rPr b="1" lang="zh-TW" sz="2400" u="sng">
                <a:solidFill>
                  <a:srgbClr val="7030A0"/>
                </a:solidFill>
              </a:rPr>
              <a:t>兩種心臟剖半</a:t>
            </a:r>
            <a:r>
              <a:rPr b="1" lang="zh-TW" sz="2400">
                <a:solidFill>
                  <a:srgbClr val="7030A0"/>
                </a:solidFill>
              </a:rPr>
              <a:t>方式並截圖，</a:t>
            </a:r>
            <a:r>
              <a:rPr b="1" lang="zh-TW" sz="2400">
                <a:solidFill>
                  <a:srgbClr val="7030A0"/>
                </a:solidFill>
              </a:rPr>
              <a:t>並放到作品集網站中</a:t>
            </a:r>
            <a:r>
              <a:rPr b="1" lang="zh-TW" sz="2400">
                <a:solidFill>
                  <a:srgbClr val="7030A0"/>
                </a:solidFill>
              </a:rPr>
              <a:t>(1pt)。</a:t>
            </a:r>
            <a:endParaRPr b="1" sz="2400">
              <a:solidFill>
                <a:srgbClr val="7030A0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Char char="•"/>
            </a:pPr>
            <a:r>
              <a:rPr lang="zh-TW" sz="2400">
                <a:solidFill>
                  <a:srgbClr val="7030A0"/>
                </a:solidFill>
              </a:rPr>
              <a:t>心臟</a:t>
            </a:r>
            <a:r>
              <a:rPr lang="zh-TW" sz="2400" u="sng">
                <a:solidFill>
                  <a:srgbClr val="7030A0"/>
                </a:solidFill>
              </a:rPr>
              <a:t>任一角度剖半</a:t>
            </a:r>
            <a:r>
              <a:rPr lang="zh-TW" sz="2400">
                <a:solidFill>
                  <a:srgbClr val="7030A0"/>
                </a:solidFill>
              </a:rPr>
              <a:t>教學的影片連結:</a:t>
            </a:r>
            <a:r>
              <a:rPr lang="zh-TW">
                <a:solidFill>
                  <a:srgbClr val="7030A0"/>
                </a:solidFill>
              </a:rPr>
              <a:t> </a:t>
            </a:r>
            <a:r>
              <a:rPr b="1" lang="zh-TW" sz="2400" u="sng">
                <a:solidFill>
                  <a:schemeClr val="hlink"/>
                </a:solidFill>
                <a:hlinkClick r:id="rId3"/>
              </a:rPr>
              <a:t>https://youtu.be/BHZlEt1hFWI</a:t>
            </a:r>
            <a:endParaRPr b="1" sz="2400">
              <a:solidFill>
                <a:srgbClr val="7030A0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Char char="•"/>
            </a:pPr>
            <a:r>
              <a:rPr lang="zh-TW" sz="2400">
                <a:solidFill>
                  <a:srgbClr val="7030A0"/>
                </a:solidFill>
              </a:rPr>
              <a:t>心臟</a:t>
            </a:r>
            <a:r>
              <a:rPr lang="zh-TW" sz="2400" u="sng">
                <a:solidFill>
                  <a:srgbClr val="7030A0"/>
                </a:solidFill>
              </a:rPr>
              <a:t>剖半</a:t>
            </a:r>
            <a:r>
              <a:rPr lang="zh-TW" sz="2400">
                <a:solidFill>
                  <a:srgbClr val="7030A0"/>
                </a:solidFill>
              </a:rPr>
              <a:t>方法的教學影片:</a:t>
            </a:r>
            <a:r>
              <a:rPr lang="zh-TW">
                <a:solidFill>
                  <a:srgbClr val="7030A0"/>
                </a:solidFill>
              </a:rPr>
              <a:t> </a:t>
            </a:r>
            <a:r>
              <a:rPr b="1" lang="zh-TW" sz="2400" u="sng">
                <a:solidFill>
                  <a:schemeClr val="hlink"/>
                </a:solidFill>
                <a:hlinkClick r:id="rId4"/>
              </a:rPr>
              <a:t>https://youtu.be/zdsUvsP0WQU</a:t>
            </a:r>
            <a:endParaRPr b="1" sz="2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15" name="Google Shape;115;p2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章節05</a:t>
            </a:r>
            <a:endParaRPr/>
          </a:p>
        </p:txBody>
      </p:sp>
      <p:sp>
        <p:nvSpPr>
          <p:cNvPr id="116" name="Google Shape;116;p2"/>
          <p:cNvSpPr txBox="1"/>
          <p:nvPr>
            <p:ph idx="2" type="body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117" name="Google Shape;117;p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" name="Google Shape;118;p2"/>
          <p:cNvSpPr txBox="1"/>
          <p:nvPr>
            <p:ph idx="3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b24537b89_1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9b24537b89_1_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7030A0"/>
                </a:solidFill>
              </a:rPr>
              <a:t>Strong baseline (2pt)</a:t>
            </a:r>
            <a:endParaRPr/>
          </a:p>
        </p:txBody>
      </p:sp>
      <p:sp>
        <p:nvSpPr>
          <p:cNvPr id="299" name="Google Shape;299;g39b24537b89_1_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0" name="Google Shape;300;g39b24537b89_1_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1" name="Google Shape;301;g39b24537b89_1_1"/>
          <p:cNvSpPr txBox="1"/>
          <p:nvPr>
            <p:ph idx="2" type="body"/>
          </p:nvPr>
        </p:nvSpPr>
        <p:spPr>
          <a:xfrm>
            <a:off x="954100" y="1560575"/>
            <a:ext cx="10910700" cy="4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</a:rPr>
              <a:t>範例圖片如下</a:t>
            </a:r>
            <a:endParaRPr b="1" sz="2400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7030A0"/>
              </a:solidFill>
            </a:endParaRPr>
          </a:p>
          <a:p>
            <a:pPr indent="457200" lvl="0" marL="502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</a:rPr>
              <a:t>剖半					</a:t>
            </a:r>
            <a:r>
              <a:rPr b="1" lang="zh-TW" sz="2400">
                <a:solidFill>
                  <a:srgbClr val="7030A0"/>
                </a:solidFill>
              </a:rPr>
              <a:t>任一角度剖半</a:t>
            </a:r>
            <a:endParaRPr b="1" sz="2400">
              <a:solidFill>
                <a:srgbClr val="7030A0"/>
              </a:solidFill>
            </a:endParaRPr>
          </a:p>
          <a:p>
            <a:pPr indent="45720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7030A0"/>
                </a:solidFill>
              </a:rPr>
              <a:t>https://youtu.be/zdsUvsP0WQU 		https://youtu.be/BHZlEt1hFWI</a:t>
            </a:r>
            <a:endParaRPr b="1" sz="1800">
              <a:solidFill>
                <a:srgbClr val="7030A0"/>
              </a:solidFill>
            </a:endParaRPr>
          </a:p>
        </p:txBody>
      </p:sp>
      <p:pic>
        <p:nvPicPr>
          <p:cNvPr id="302" name="Google Shape;302;g39b24537b89_1_1" title="stro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50" y="2259155"/>
            <a:ext cx="3674824" cy="2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39b24537b89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424" y="2259155"/>
            <a:ext cx="3728377" cy="198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9b24537b89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0726" y="2259156"/>
            <a:ext cx="3728374" cy="20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繳交資訊</a:t>
            </a:r>
            <a:endParaRPr/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章節06</a:t>
            </a:r>
            <a:endParaRPr/>
          </a:p>
        </p:txBody>
      </p:sp>
      <p:sp>
        <p:nvSpPr>
          <p:cNvPr id="311" name="Google Shape;311;p43"/>
          <p:cNvSpPr txBox="1"/>
          <p:nvPr>
            <p:ph idx="2" type="body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3" name="Google Shape;313;p43"/>
          <p:cNvSpPr txBox="1"/>
          <p:nvPr>
            <p:ph idx="3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11f23a0b7_0_52"/>
          <p:cNvSpPr txBox="1"/>
          <p:nvPr>
            <p:ph type="ctrTitle"/>
          </p:nvPr>
        </p:nvSpPr>
        <p:spPr>
          <a:xfrm>
            <a:off x="903345" y="533663"/>
            <a:ext cx="1166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作業上傳</a:t>
            </a:r>
            <a:endParaRPr/>
          </a:p>
        </p:txBody>
      </p:sp>
      <p:sp>
        <p:nvSpPr>
          <p:cNvPr id="319" name="Google Shape;319;g3311f23a0b7_0_52"/>
          <p:cNvSpPr txBox="1"/>
          <p:nvPr>
            <p:ph idx="1" type="body"/>
          </p:nvPr>
        </p:nvSpPr>
        <p:spPr>
          <a:xfrm>
            <a:off x="1656376" y="8276495"/>
            <a:ext cx="138264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609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0" name="Google Shape;320;g3311f23a0b7_0_52"/>
          <p:cNvSpPr txBox="1"/>
          <p:nvPr>
            <p:ph idx="12" type="sldNum"/>
          </p:nvPr>
        </p:nvSpPr>
        <p:spPr>
          <a:xfrm>
            <a:off x="903340" y="8261561"/>
            <a:ext cx="753300" cy="31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1" name="Google Shape;321;g3311f23a0b7_0_52"/>
          <p:cNvSpPr txBox="1"/>
          <p:nvPr/>
        </p:nvSpPr>
        <p:spPr>
          <a:xfrm>
            <a:off x="903340" y="1362975"/>
            <a:ext cx="10902300" cy="4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b="0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作品集，請上傳至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https://github.com/你的帳號/ml2025f/tree/main/hw03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lnSpc>
                <a:spcPct val="13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繳交範例，請見</a:t>
            </a: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https://golden-demise.github.io/ml2025f/hw03/index.html 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8cba9ff31_1_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Regulations</a:t>
            </a:r>
            <a:endParaRPr/>
          </a:p>
        </p:txBody>
      </p:sp>
      <p:sp>
        <p:nvSpPr>
          <p:cNvPr id="328" name="Google Shape;328;g208cba9ff31_1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29" name="Google Shape;329;g208cba9ff31_1_0"/>
          <p:cNvSpPr txBox="1"/>
          <p:nvPr>
            <p:ph idx="2" type="body"/>
          </p:nvPr>
        </p:nvSpPr>
        <p:spPr>
          <a:xfrm>
            <a:off x="954088" y="1618596"/>
            <a:ext cx="10442918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chemeClr val="accent1"/>
                </a:solidFill>
              </a:rPr>
              <a:t>You should finish your homework on your own. </a:t>
            </a:r>
            <a:endParaRPr sz="2400">
              <a:solidFill>
                <a:schemeClr val="accent1"/>
              </a:solidFill>
            </a:endParaRPr>
          </a:p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chemeClr val="accent1"/>
                </a:solidFill>
              </a:rPr>
              <a:t>Do not share your codes with any living creatures. </a:t>
            </a:r>
            <a:endParaRPr sz="2400">
              <a:solidFill>
                <a:schemeClr val="accent1"/>
              </a:solidFill>
            </a:endParaRPr>
          </a:p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chemeClr val="accent1"/>
                </a:solidFill>
              </a:rPr>
              <a:t>Your HW will get 0 pt if you violate any of the above rules. </a:t>
            </a:r>
            <a:endParaRPr sz="2400">
              <a:solidFill>
                <a:schemeClr val="accent1"/>
              </a:solidFill>
            </a:endParaRPr>
          </a:p>
          <a:p>
            <a:pPr indent="-342900" lvl="0" marL="5715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b="1" lang="zh-TW" sz="2400">
                <a:solidFill>
                  <a:schemeClr val="accent1"/>
                </a:solidFill>
              </a:rPr>
              <a:t>Professor &amp; TAs preserve the rights to change the rules &amp; grades.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330" name="Google Shape;330;g208cba9ff31_1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助教聯絡資訊</a:t>
            </a:r>
            <a:endParaRPr/>
          </a:p>
        </p:txBody>
      </p:sp>
      <p:sp>
        <p:nvSpPr>
          <p:cNvPr id="336" name="Google Shape;336;p62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章節07</a:t>
            </a:r>
            <a:endParaRPr/>
          </a:p>
        </p:txBody>
      </p:sp>
      <p:sp>
        <p:nvSpPr>
          <p:cNvPr id="337" name="Google Shape;337;p62"/>
          <p:cNvSpPr txBox="1"/>
          <p:nvPr>
            <p:ph idx="2" type="body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338" name="Google Shape;338;p62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9" name="Google Shape;339;p62"/>
          <p:cNvSpPr txBox="1"/>
          <p:nvPr>
            <p:ph idx="3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8cba9ff31_2_5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助教聯絡資訊</a:t>
            </a:r>
            <a:endParaRPr/>
          </a:p>
        </p:txBody>
      </p:sp>
      <p:sp>
        <p:nvSpPr>
          <p:cNvPr id="346" name="Google Shape;346;g208cba9ff31_2_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47" name="Google Shape;347;g208cba9ff31_2_5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TA Email</a:t>
            </a:r>
            <a:endParaRPr/>
          </a:p>
          <a:p>
            <a:pPr indent="-3429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胡凱翔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t114598018@ntut.org.tw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1028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Email 標題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2" marL="1485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請按照此格式(X為作業編號) : [-hw0X-學號]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2" marL="1485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例如：-hw01-114598001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8" name="Google Shape;348;g208cba9ff31_2_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/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24" name="Google Shape;124;p1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5" name="Google Shape;125;p1"/>
          <p:cNvSpPr txBox="1"/>
          <p:nvPr>
            <p:ph idx="2" type="body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zh-TW"/>
              <a:t>評分標準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Char char="•"/>
            </a:pPr>
            <a:r>
              <a:rPr lang="zh-TW"/>
              <a:t>作業說明</a:t>
            </a:r>
            <a:endParaRPr/>
          </a:p>
          <a:p>
            <a:pPr indent="-457200" lvl="0" marL="6858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Char char="•"/>
            </a:pPr>
            <a:r>
              <a:rPr lang="zh-TW"/>
              <a:t>繳交資訊</a:t>
            </a:r>
            <a:endParaRPr/>
          </a:p>
        </p:txBody>
      </p:sp>
      <p:sp>
        <p:nvSpPr>
          <p:cNvPr id="126" name="Google Shape;126;p1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910179600_0_4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評分標準</a:t>
            </a:r>
            <a:endParaRPr/>
          </a:p>
        </p:txBody>
      </p:sp>
      <p:sp>
        <p:nvSpPr>
          <p:cNvPr id="133" name="Google Shape;133;g27910179600_0_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zh-TW"/>
              <a:t>章節05</a:t>
            </a:r>
            <a:endParaRPr/>
          </a:p>
        </p:txBody>
      </p:sp>
      <p:sp>
        <p:nvSpPr>
          <p:cNvPr id="134" name="Google Shape;134;g27910179600_0_4"/>
          <p:cNvSpPr txBox="1"/>
          <p:nvPr>
            <p:ph idx="2" type="body"/>
          </p:nvPr>
        </p:nvSpPr>
        <p:spPr>
          <a:xfrm>
            <a:off x="966788" y="808035"/>
            <a:ext cx="3748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800"/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135" name="Google Shape;135;g27910179600_0_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6" name="Google Shape;136;g27910179600_0_4"/>
          <p:cNvSpPr txBox="1"/>
          <p:nvPr>
            <p:ph idx="3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510a4e5fe_0_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/>
              <a:t>評分標準</a:t>
            </a:r>
            <a:endParaRPr/>
          </a:p>
        </p:txBody>
      </p:sp>
      <p:sp>
        <p:nvSpPr>
          <p:cNvPr id="142" name="Google Shape;142;g2f510a4e5fe_0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" name="Google Shape;143;g2f510a4e5fe_0_0"/>
          <p:cNvSpPr txBox="1"/>
          <p:nvPr>
            <p:ph idx="2" type="body"/>
          </p:nvPr>
        </p:nvSpPr>
        <p:spPr>
          <a:xfrm>
            <a:off x="947750" y="1556288"/>
            <a:ext cx="10102800" cy="4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Simple baseline (4pt)</a:t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Medium baseline (4pt)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Char char="●"/>
            </a:pPr>
            <a:r>
              <a:rPr b="1" lang="zh-TW" sz="24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Strong baseline (2pt)</a:t>
            </a:r>
            <a:endParaRPr b="1" sz="24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g2f510a4e5fe_0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作業說明</a:t>
            </a:r>
            <a:endParaRPr/>
          </a:p>
        </p:txBody>
      </p:sp>
      <p:sp>
        <p:nvSpPr>
          <p:cNvPr id="150" name="Google Shape;150;p39"/>
          <p:cNvSpPr txBox="1"/>
          <p:nvPr>
            <p:ph idx="1" type="body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章節05</a:t>
            </a:r>
            <a:endParaRPr/>
          </a:p>
        </p:txBody>
      </p:sp>
      <p:sp>
        <p:nvSpPr>
          <p:cNvPr id="151" name="Google Shape;151;p39"/>
          <p:cNvSpPr txBox="1"/>
          <p:nvPr>
            <p:ph idx="2" type="body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" name="Google Shape;153;p39"/>
          <p:cNvSpPr txBox="1"/>
          <p:nvPr>
            <p:ph idx="3" type="body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ca71749b6_0_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8ca71749b6_0_38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160" name="Google Shape;160;g38ca71749b6_0_3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g38ca71749b6_0_38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根據</a:t>
            </a:r>
            <a:r>
              <a:rPr b="1" lang="zh-TW" sz="2400" u="sng">
                <a:solidFill>
                  <a:srgbClr val="00B050"/>
                </a:solidFill>
              </a:rPr>
              <a:t>課程講義</a:t>
            </a:r>
            <a:r>
              <a:rPr b="1" lang="zh-TW" sz="2400">
                <a:solidFill>
                  <a:srgbClr val="00B050"/>
                </a:solidFill>
              </a:rPr>
              <a:t>中</a:t>
            </a:r>
            <a:r>
              <a:rPr b="1" lang="zh-TW" sz="2400" u="sng">
                <a:solidFill>
                  <a:srgbClr val="00B050"/>
                </a:solidFill>
              </a:rPr>
              <a:t>範例程式碼</a:t>
            </a:r>
            <a:r>
              <a:rPr b="1" lang="zh-TW" sz="2400">
                <a:solidFill>
                  <a:srgbClr val="00B050"/>
                </a:solidFill>
              </a:rPr>
              <a:t>Colab的超連結，前往訓練模型的colab。</a:t>
            </a:r>
            <a:endParaRPr b="1" sz="2400">
              <a:solidFill>
                <a:srgbClr val="00B05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4050"/>
              <a:buFont typeface="Arial"/>
              <a:buNone/>
            </a:pPr>
            <a:r>
              <a:t/>
            </a:r>
            <a:endParaRPr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" name="Google Shape;162;g38ca71749b6_0_3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3" name="Google Shape;163;g38ca71749b6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650" y="2387350"/>
            <a:ext cx="5902675" cy="332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ca71749b6_0_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8ca71749b6_0_89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170" name="Google Shape;170;g38ca71749b6_0_8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1" name="Google Shape;171;g38ca71749b6_0_89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下載</a:t>
            </a:r>
            <a:r>
              <a:rPr b="1" lang="zh-TW" sz="2400">
                <a:solidFill>
                  <a:srgbClr val="00B050"/>
                </a:solidFill>
              </a:rPr>
              <a:t>資料集(</a:t>
            </a:r>
            <a:r>
              <a:rPr b="1" lang="zh-TW" sz="2400">
                <a:solidFill>
                  <a:schemeClr val="accent3"/>
                </a:solidFill>
              </a:rPr>
              <a:t>測試</a:t>
            </a:r>
            <a:r>
              <a:rPr b="1" lang="zh-TW" sz="2400">
                <a:solidFill>
                  <a:schemeClr val="accent3"/>
                </a:solidFill>
              </a:rPr>
              <a:t>集</a:t>
            </a:r>
            <a:r>
              <a:rPr b="1" lang="zh-TW" sz="2400">
                <a:solidFill>
                  <a:srgbClr val="00B050"/>
                </a:solidFill>
              </a:rPr>
              <a:t>)到本地端 local 電腦。</a:t>
            </a:r>
            <a:endParaRPr b="1" sz="2400">
              <a:solidFill>
                <a:srgbClr val="00B050"/>
              </a:solidFill>
            </a:endParaRPr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4050"/>
              <a:buFont typeface="Arial"/>
              <a:buNone/>
            </a:pPr>
            <a:r>
              <a:t/>
            </a:r>
            <a:endParaRPr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" name="Google Shape;172;g38ca71749b6_0_8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3" name="Google Shape;173;g38ca71749b6_0_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38ca71749b6_0_89" title="投影片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800" y="2084400"/>
            <a:ext cx="720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8ca71749b6_0_89"/>
          <p:cNvSpPr/>
          <p:nvPr/>
        </p:nvSpPr>
        <p:spPr>
          <a:xfrm>
            <a:off x="4850375" y="3073800"/>
            <a:ext cx="257700" cy="11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ca71749b6_0_1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8ca71749b6_0_131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</a:pPr>
            <a:r>
              <a:rPr lang="zh-TW" sz="4400">
                <a:solidFill>
                  <a:srgbClr val="00B050"/>
                </a:solidFill>
              </a:rPr>
              <a:t>Simple baseline (4pt)</a:t>
            </a:r>
            <a:endParaRPr/>
          </a:p>
        </p:txBody>
      </p:sp>
      <p:sp>
        <p:nvSpPr>
          <p:cNvPr id="182" name="Google Shape;182;g38ca71749b6_0_13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" name="Google Shape;183;g38ca71749b6_0_131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●"/>
            </a:pPr>
            <a:r>
              <a:rPr b="1" lang="zh-TW" sz="2400">
                <a:solidFill>
                  <a:srgbClr val="00B050"/>
                </a:solidFill>
              </a:rPr>
              <a:t>請先在</a:t>
            </a:r>
            <a:r>
              <a:rPr b="1" lang="zh-TW" sz="2400">
                <a:solidFill>
                  <a:srgbClr val="FF0000"/>
                </a:solidFill>
              </a:rPr>
              <a:t>推論程式碼</a:t>
            </a:r>
            <a:r>
              <a:rPr b="1" lang="zh-TW" sz="2400">
                <a:solidFill>
                  <a:srgbClr val="00B050"/>
                </a:solidFill>
              </a:rPr>
              <a:t>內執行這兩段，在Google Drive產生出所需資料夾</a:t>
            </a:r>
            <a:endParaRPr b="1" sz="2400">
              <a:solidFill>
                <a:srgbClr val="00B050"/>
              </a:solidFill>
            </a:endParaRPr>
          </a:p>
          <a:p>
            <a: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00B050"/>
              </a:buClr>
              <a:buSzPts val="4050"/>
              <a:buFont typeface="Arial"/>
              <a:buNone/>
            </a:pPr>
            <a:r>
              <a:t/>
            </a:r>
            <a:endParaRPr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g38ca71749b6_0_13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" name="Google Shape;185;g38ca71749b6_0_1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8ca71749b6_0_131"/>
          <p:cNvSpPr/>
          <p:nvPr/>
        </p:nvSpPr>
        <p:spPr>
          <a:xfrm>
            <a:off x="4850375" y="3073800"/>
            <a:ext cx="257700" cy="11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g38ca71749b6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275" y="2182447"/>
            <a:ext cx="8011901" cy="3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首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章節頁_章節N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2021-11-03T01:57:43Z</dcterms:created>
  <dc:creator>Microsoft Office User</dc:creator>
</cp:coreProperties>
</file>